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6" r:id="rId6"/>
    <p:sldId id="264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7E27F-1D09-404A-98A9-9667DACE4DDA}" type="doc">
      <dgm:prSet loTypeId="urn:microsoft.com/office/officeart/2005/8/layout/radial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E8BEBF0A-FC56-4394-8D9D-9A327F447F0F}">
      <dgm:prSet phldrT="[Texto]"/>
      <dgm:spPr>
        <a:noFill/>
      </dgm:spPr>
      <dgm:t>
        <a:bodyPr/>
        <a:lstStyle/>
        <a:p>
          <a:endParaRPr lang="es-ES_tradnl" dirty="0">
            <a:latin typeface="Century Gothic" pitchFamily="34" charset="0"/>
          </a:endParaRPr>
        </a:p>
      </dgm:t>
    </dgm:pt>
    <dgm:pt modelId="{E5266A72-F4C3-4FC9-922A-6F457AE0D899}" type="parTrans" cxnId="{E5E64741-0D32-4D66-AD2B-C7980A0EE3C2}">
      <dgm:prSet/>
      <dgm:spPr/>
      <dgm:t>
        <a:bodyPr/>
        <a:lstStyle/>
        <a:p>
          <a:endParaRPr lang="es-ES_tradnl"/>
        </a:p>
      </dgm:t>
    </dgm:pt>
    <dgm:pt modelId="{793FA5D4-33E8-4AA9-924F-33FF36A354DB}" type="sibTrans" cxnId="{E5E64741-0D32-4D66-AD2B-C7980A0EE3C2}">
      <dgm:prSet/>
      <dgm:spPr/>
      <dgm:t>
        <a:bodyPr/>
        <a:lstStyle/>
        <a:p>
          <a:endParaRPr lang="es-ES_tradnl"/>
        </a:p>
      </dgm:t>
    </dgm:pt>
    <dgm:pt modelId="{6DCA4DBA-8A3A-4E2F-894E-F34E36AA1B8F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_tradnl" sz="1800" dirty="0" smtClean="0">
              <a:solidFill>
                <a:schemeClr val="bg1"/>
              </a:solidFill>
              <a:latin typeface="Century Gothic" pitchFamily="34" charset="0"/>
            </a:rPr>
            <a:t>CONSUL-</a:t>
          </a:r>
        </a:p>
        <a:p>
          <a:r>
            <a:rPr lang="es-ES_tradnl" sz="1800" dirty="0" smtClean="0">
              <a:solidFill>
                <a:schemeClr val="bg1"/>
              </a:solidFill>
              <a:latin typeface="Century Gothic" pitchFamily="34" charset="0"/>
            </a:rPr>
            <a:t>TORÍA</a:t>
          </a:r>
          <a:endParaRPr lang="es-ES_tradnl" sz="1800" dirty="0">
            <a:solidFill>
              <a:schemeClr val="bg1"/>
            </a:solidFill>
            <a:latin typeface="Century Gothic" pitchFamily="34" charset="0"/>
          </a:endParaRPr>
        </a:p>
      </dgm:t>
    </dgm:pt>
    <dgm:pt modelId="{9DFAC9F1-ACDC-4705-848A-BA5616AB1247}" type="parTrans" cxnId="{2890FB41-32FA-4796-9739-FB4907394602}">
      <dgm:prSet/>
      <dgm:spPr/>
      <dgm:t>
        <a:bodyPr/>
        <a:lstStyle/>
        <a:p>
          <a:endParaRPr lang="es-ES_tradnl"/>
        </a:p>
      </dgm:t>
    </dgm:pt>
    <dgm:pt modelId="{D0516C66-52BE-4ADE-8F76-5C10DED202BB}" type="sibTrans" cxnId="{2890FB41-32FA-4796-9739-FB4907394602}">
      <dgm:prSet/>
      <dgm:spPr/>
      <dgm:t>
        <a:bodyPr/>
        <a:lstStyle/>
        <a:p>
          <a:endParaRPr lang="es-ES_tradnl"/>
        </a:p>
      </dgm:t>
    </dgm:pt>
    <dgm:pt modelId="{58280490-FC12-4FFE-927F-074B035B093F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dirty="0" smtClean="0">
              <a:solidFill>
                <a:schemeClr val="bg1"/>
              </a:solidFill>
              <a:latin typeface="Century Gothic" pitchFamily="34" charset="0"/>
            </a:rPr>
            <a:t>FORMACIÓN</a:t>
          </a:r>
          <a:endParaRPr lang="es-ES_tradnl" dirty="0">
            <a:solidFill>
              <a:schemeClr val="bg1"/>
            </a:solidFill>
            <a:latin typeface="Century Gothic" pitchFamily="34" charset="0"/>
          </a:endParaRPr>
        </a:p>
      </dgm:t>
    </dgm:pt>
    <dgm:pt modelId="{9504EC24-8929-4B8E-BEA0-CF6D1BD06BE6}" type="parTrans" cxnId="{450DBAFE-97B0-4A32-B4D2-AA64D7F01414}">
      <dgm:prSet/>
      <dgm:spPr/>
      <dgm:t>
        <a:bodyPr/>
        <a:lstStyle/>
        <a:p>
          <a:endParaRPr lang="es-ES_tradnl"/>
        </a:p>
      </dgm:t>
    </dgm:pt>
    <dgm:pt modelId="{4A220DA2-1938-4FE9-915C-6851E226D7A5}" type="sibTrans" cxnId="{450DBAFE-97B0-4A32-B4D2-AA64D7F01414}">
      <dgm:prSet/>
      <dgm:spPr/>
      <dgm:t>
        <a:bodyPr/>
        <a:lstStyle/>
        <a:p>
          <a:endParaRPr lang="es-ES_tradnl"/>
        </a:p>
      </dgm:t>
    </dgm:pt>
    <dgm:pt modelId="{D67258FD-3D95-4B35-8817-88FE88215476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_tradnl" sz="2000" dirty="0" smtClean="0">
              <a:solidFill>
                <a:schemeClr val="bg1"/>
              </a:solidFill>
              <a:latin typeface="Century Gothic" pitchFamily="34" charset="0"/>
            </a:rPr>
            <a:t>VISIBILIDAD</a:t>
          </a:r>
          <a:endParaRPr lang="es-ES_tradnl" sz="1300" dirty="0">
            <a:solidFill>
              <a:schemeClr val="bg1"/>
            </a:solidFill>
            <a:latin typeface="Century Gothic" pitchFamily="34" charset="0"/>
          </a:endParaRPr>
        </a:p>
      </dgm:t>
    </dgm:pt>
    <dgm:pt modelId="{1055FD6A-0D1B-4081-97BA-C3361955EAF3}" type="parTrans" cxnId="{4E2E019A-20B1-4B80-8630-A136187B98A0}">
      <dgm:prSet/>
      <dgm:spPr/>
      <dgm:t>
        <a:bodyPr/>
        <a:lstStyle/>
        <a:p>
          <a:endParaRPr lang="es-ES_tradnl"/>
        </a:p>
      </dgm:t>
    </dgm:pt>
    <dgm:pt modelId="{70D426B2-8808-4C4B-BC39-E8EF645CE450}" type="sibTrans" cxnId="{4E2E019A-20B1-4B80-8630-A136187B98A0}">
      <dgm:prSet/>
      <dgm:spPr/>
      <dgm:t>
        <a:bodyPr/>
        <a:lstStyle/>
        <a:p>
          <a:endParaRPr lang="es-ES_tradnl"/>
        </a:p>
      </dgm:t>
    </dgm:pt>
    <dgm:pt modelId="{191B0705-DDEC-4D58-9E95-75574C89AD72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_tradnl" sz="2000" dirty="0" smtClean="0">
              <a:solidFill>
                <a:schemeClr val="bg1"/>
              </a:solidFill>
              <a:latin typeface="Century Gothic" pitchFamily="34" charset="0"/>
            </a:rPr>
            <a:t>INVESTIGA-</a:t>
          </a:r>
        </a:p>
        <a:p>
          <a:r>
            <a:rPr lang="es-ES_tradnl" sz="2000" dirty="0" smtClean="0">
              <a:solidFill>
                <a:schemeClr val="bg1"/>
              </a:solidFill>
              <a:latin typeface="Century Gothic" pitchFamily="34" charset="0"/>
            </a:rPr>
            <a:t>CIÓN</a:t>
          </a:r>
          <a:endParaRPr lang="es-ES_tradnl" sz="1800" dirty="0">
            <a:solidFill>
              <a:schemeClr val="bg1"/>
            </a:solidFill>
            <a:latin typeface="Century Gothic" pitchFamily="34" charset="0"/>
          </a:endParaRPr>
        </a:p>
      </dgm:t>
    </dgm:pt>
    <dgm:pt modelId="{62913DE9-6921-45BE-A094-DED47A66357B}" type="parTrans" cxnId="{CF05DBD3-D0F8-451C-B7E2-D4EB70C01211}">
      <dgm:prSet/>
      <dgm:spPr/>
      <dgm:t>
        <a:bodyPr/>
        <a:lstStyle/>
        <a:p>
          <a:endParaRPr lang="es-ES_tradnl"/>
        </a:p>
      </dgm:t>
    </dgm:pt>
    <dgm:pt modelId="{F5B65C93-E0F0-4754-9751-63FD8ABEC405}" type="sibTrans" cxnId="{CF05DBD3-D0F8-451C-B7E2-D4EB70C01211}">
      <dgm:prSet/>
      <dgm:spPr/>
      <dgm:t>
        <a:bodyPr/>
        <a:lstStyle/>
        <a:p>
          <a:endParaRPr lang="es-ES_tradnl"/>
        </a:p>
      </dgm:t>
    </dgm:pt>
    <dgm:pt modelId="{CCE98A98-3566-46ED-BE5E-D40477AB87BC}" type="pres">
      <dgm:prSet presAssocID="{A557E27F-1D09-404A-98A9-9667DACE4D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8359B08-F262-483E-967A-C683514B0DF7}" type="pres">
      <dgm:prSet presAssocID="{A557E27F-1D09-404A-98A9-9667DACE4DDA}" presName="radial" presStyleCnt="0">
        <dgm:presLayoutVars>
          <dgm:animLvl val="ctr"/>
        </dgm:presLayoutVars>
      </dgm:prSet>
      <dgm:spPr/>
    </dgm:pt>
    <dgm:pt modelId="{73F2259D-66D6-488F-8231-3F04C2176D83}" type="pres">
      <dgm:prSet presAssocID="{E8BEBF0A-FC56-4394-8D9D-9A327F447F0F}" presName="centerShape" presStyleLbl="vennNode1" presStyleIdx="0" presStyleCnt="5" custScaleX="67211" custScaleY="65022"/>
      <dgm:spPr/>
      <dgm:t>
        <a:bodyPr/>
        <a:lstStyle/>
        <a:p>
          <a:endParaRPr lang="es-ES_tradnl"/>
        </a:p>
      </dgm:t>
    </dgm:pt>
    <dgm:pt modelId="{15479DF0-6297-4E2A-AD0C-A1217D9B058A}" type="pres">
      <dgm:prSet presAssocID="{6DCA4DBA-8A3A-4E2F-894E-F34E36AA1B8F}" presName="node" presStyleLbl="vennNode1" presStyleIdx="1" presStyleCnt="5" custScaleX="147415" custScaleY="174625" custRadScaleRad="140851" custRadScaleInc="10054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E1BB469-8DAA-4C96-90CB-733083B647BC}" type="pres">
      <dgm:prSet presAssocID="{58280490-FC12-4FFE-927F-074B035B093F}" presName="node" presStyleLbl="vennNode1" presStyleIdx="2" presStyleCnt="5" custScaleX="152340" custScaleY="170920" custRadScaleRad="33564" custRadScaleInc="-43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728E03-9489-4DE4-BAB5-F6F1F5989144}" type="pres">
      <dgm:prSet presAssocID="{D67258FD-3D95-4B35-8817-88FE88215476}" presName="node" presStyleLbl="vennNode1" presStyleIdx="3" presStyleCnt="5" custScaleX="150724" custScaleY="166775" custRadScaleRad="76259" custRadScaleInc="9826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F59761D-D897-44AC-BCBD-725234BCBA62}" type="pres">
      <dgm:prSet presAssocID="{191B0705-DDEC-4D58-9E95-75574C89AD72}" presName="node" presStyleLbl="vennNode1" presStyleIdx="4" presStyleCnt="5" custScaleX="150128" custScaleY="172313" custRadScaleRad="185680" custRadScaleInc="-144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5DB2081-01C4-47B6-AEE1-48D3B97894C7}" type="presOf" srcId="{191B0705-DDEC-4D58-9E95-75574C89AD72}" destId="{7F59761D-D897-44AC-BCBD-725234BCBA62}" srcOrd="0" destOrd="0" presId="urn:microsoft.com/office/officeart/2005/8/layout/radial3"/>
    <dgm:cxn modelId="{70654DBA-3BC1-4C34-AD90-3C0FB6D4BD1F}" type="presOf" srcId="{E8BEBF0A-FC56-4394-8D9D-9A327F447F0F}" destId="{73F2259D-66D6-488F-8231-3F04C2176D83}" srcOrd="0" destOrd="0" presId="urn:microsoft.com/office/officeart/2005/8/layout/radial3"/>
    <dgm:cxn modelId="{902E6F54-0526-49B3-AE24-3A906F80210D}" type="presOf" srcId="{6DCA4DBA-8A3A-4E2F-894E-F34E36AA1B8F}" destId="{15479DF0-6297-4E2A-AD0C-A1217D9B058A}" srcOrd="0" destOrd="0" presId="urn:microsoft.com/office/officeart/2005/8/layout/radial3"/>
    <dgm:cxn modelId="{C0C5A420-34B3-43B5-BB73-3833E05D0771}" type="presOf" srcId="{A557E27F-1D09-404A-98A9-9667DACE4DDA}" destId="{CCE98A98-3566-46ED-BE5E-D40477AB87BC}" srcOrd="0" destOrd="0" presId="urn:microsoft.com/office/officeart/2005/8/layout/radial3"/>
    <dgm:cxn modelId="{450DBAFE-97B0-4A32-B4D2-AA64D7F01414}" srcId="{E8BEBF0A-FC56-4394-8D9D-9A327F447F0F}" destId="{58280490-FC12-4FFE-927F-074B035B093F}" srcOrd="1" destOrd="0" parTransId="{9504EC24-8929-4B8E-BEA0-CF6D1BD06BE6}" sibTransId="{4A220DA2-1938-4FE9-915C-6851E226D7A5}"/>
    <dgm:cxn modelId="{4E2E019A-20B1-4B80-8630-A136187B98A0}" srcId="{E8BEBF0A-FC56-4394-8D9D-9A327F447F0F}" destId="{D67258FD-3D95-4B35-8817-88FE88215476}" srcOrd="2" destOrd="0" parTransId="{1055FD6A-0D1B-4081-97BA-C3361955EAF3}" sibTransId="{70D426B2-8808-4C4B-BC39-E8EF645CE450}"/>
    <dgm:cxn modelId="{60ADF185-DED4-4378-9573-7993519D5840}" type="presOf" srcId="{D67258FD-3D95-4B35-8817-88FE88215476}" destId="{E6728E03-9489-4DE4-BAB5-F6F1F5989144}" srcOrd="0" destOrd="0" presId="urn:microsoft.com/office/officeart/2005/8/layout/radial3"/>
    <dgm:cxn modelId="{CF05DBD3-D0F8-451C-B7E2-D4EB70C01211}" srcId="{E8BEBF0A-FC56-4394-8D9D-9A327F447F0F}" destId="{191B0705-DDEC-4D58-9E95-75574C89AD72}" srcOrd="3" destOrd="0" parTransId="{62913DE9-6921-45BE-A094-DED47A66357B}" sibTransId="{F5B65C93-E0F0-4754-9751-63FD8ABEC405}"/>
    <dgm:cxn modelId="{62391A5C-6D2B-44F0-A1C5-99CFFD84D6A1}" type="presOf" srcId="{58280490-FC12-4FFE-927F-074B035B093F}" destId="{DE1BB469-8DAA-4C96-90CB-733083B647BC}" srcOrd="0" destOrd="0" presId="urn:microsoft.com/office/officeart/2005/8/layout/radial3"/>
    <dgm:cxn modelId="{2890FB41-32FA-4796-9739-FB4907394602}" srcId="{E8BEBF0A-FC56-4394-8D9D-9A327F447F0F}" destId="{6DCA4DBA-8A3A-4E2F-894E-F34E36AA1B8F}" srcOrd="0" destOrd="0" parTransId="{9DFAC9F1-ACDC-4705-848A-BA5616AB1247}" sibTransId="{D0516C66-52BE-4ADE-8F76-5C10DED202BB}"/>
    <dgm:cxn modelId="{E5E64741-0D32-4D66-AD2B-C7980A0EE3C2}" srcId="{A557E27F-1D09-404A-98A9-9667DACE4DDA}" destId="{E8BEBF0A-FC56-4394-8D9D-9A327F447F0F}" srcOrd="0" destOrd="0" parTransId="{E5266A72-F4C3-4FC9-922A-6F457AE0D899}" sibTransId="{793FA5D4-33E8-4AA9-924F-33FF36A354DB}"/>
    <dgm:cxn modelId="{D9B6FF6F-A953-40B1-AB37-420CEBE02858}" type="presParOf" srcId="{CCE98A98-3566-46ED-BE5E-D40477AB87BC}" destId="{B8359B08-F262-483E-967A-C683514B0DF7}" srcOrd="0" destOrd="0" presId="urn:microsoft.com/office/officeart/2005/8/layout/radial3"/>
    <dgm:cxn modelId="{846CBA1F-382C-408A-84B9-26FBDA3C9C68}" type="presParOf" srcId="{B8359B08-F262-483E-967A-C683514B0DF7}" destId="{73F2259D-66D6-488F-8231-3F04C2176D83}" srcOrd="0" destOrd="0" presId="urn:microsoft.com/office/officeart/2005/8/layout/radial3"/>
    <dgm:cxn modelId="{86B6E8B8-8A0A-4C0E-935F-21ACBECFB6DD}" type="presParOf" srcId="{B8359B08-F262-483E-967A-C683514B0DF7}" destId="{15479DF0-6297-4E2A-AD0C-A1217D9B058A}" srcOrd="1" destOrd="0" presId="urn:microsoft.com/office/officeart/2005/8/layout/radial3"/>
    <dgm:cxn modelId="{431205EB-5157-4398-AFD7-BB94DB9BB80B}" type="presParOf" srcId="{B8359B08-F262-483E-967A-C683514B0DF7}" destId="{DE1BB469-8DAA-4C96-90CB-733083B647BC}" srcOrd="2" destOrd="0" presId="urn:microsoft.com/office/officeart/2005/8/layout/radial3"/>
    <dgm:cxn modelId="{A19F219E-A188-4C5E-BFF4-25008D03AC82}" type="presParOf" srcId="{B8359B08-F262-483E-967A-C683514B0DF7}" destId="{E6728E03-9489-4DE4-BAB5-F6F1F5989144}" srcOrd="3" destOrd="0" presId="urn:microsoft.com/office/officeart/2005/8/layout/radial3"/>
    <dgm:cxn modelId="{0C575FDC-18AF-45ED-993A-CD2A53DF376E}" type="presParOf" srcId="{B8359B08-F262-483E-967A-C683514B0DF7}" destId="{7F59761D-D897-44AC-BCBD-725234BCBA62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36AE6-75FA-420C-AAB9-FD783FC98ABC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8489-163C-4537-8DFC-2332FE580D3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489F5-A55D-4475-A136-F658D69CA4C6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489-163C-4537-8DFC-2332FE580D3C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solidFill>
            <a:schemeClr val="bg1"/>
          </a:solidFill>
        </p:spPr>
        <p:txBody>
          <a:bodyPr rtlCol="0"/>
          <a:lstStyle/>
          <a:p>
            <a:endParaRPr lang="es-ES_tradn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17093-1711-49A2-9776-C913E52CEDA4}" type="datetimeFigureOut">
              <a:rPr lang="es-ES_tradnl" smtClean="0"/>
              <a:pPr/>
              <a:t>04/01/2012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4339CF-CFA0-44A9-9E3B-12C6EE278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nim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EQUÁNIMA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Filosofía para la sociedad y la empresa</a:t>
            </a:r>
            <a:endParaRPr lang="es-ES_tradnl" dirty="0"/>
          </a:p>
        </p:txBody>
      </p:sp>
      <p:pic>
        <p:nvPicPr>
          <p:cNvPr id="2050" name="Picture 2" descr="logoEQUAN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289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¿te gusta la idea?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En EQUÁNIMA estamos buscando personas interesadas como </a:t>
            </a:r>
            <a:r>
              <a:rPr lang="es-ES_tradnl" b="1" dirty="0" smtClean="0">
                <a:solidFill>
                  <a:schemeClr val="tx2"/>
                </a:solidFill>
              </a:rPr>
              <a:t>colaboradores</a:t>
            </a:r>
            <a:r>
              <a:rPr lang="es-ES_tradnl" dirty="0" smtClean="0">
                <a:solidFill>
                  <a:schemeClr val="tx2"/>
                </a:solidFill>
              </a:rPr>
              <a:t>, </a:t>
            </a:r>
            <a:r>
              <a:rPr lang="es-ES_tradnl" b="1" dirty="0" smtClean="0">
                <a:solidFill>
                  <a:schemeClr val="tx2"/>
                </a:solidFill>
              </a:rPr>
              <a:t>clientes</a:t>
            </a:r>
            <a:r>
              <a:rPr lang="es-ES_tradnl" dirty="0" smtClean="0">
                <a:solidFill>
                  <a:schemeClr val="tx2"/>
                </a:solidFill>
              </a:rPr>
              <a:t> o </a:t>
            </a:r>
            <a:r>
              <a:rPr lang="es-ES_tradnl" b="1" dirty="0" smtClean="0">
                <a:solidFill>
                  <a:schemeClr val="tx2"/>
                </a:solidFill>
              </a:rPr>
              <a:t>inversores</a:t>
            </a:r>
            <a:r>
              <a:rPr lang="es-ES_tradnl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Puedes contactarnos en  </a:t>
            </a:r>
            <a:r>
              <a:rPr lang="es-ES_tradnl" dirty="0" smtClean="0">
                <a:solidFill>
                  <a:schemeClr val="tx2"/>
                </a:solidFill>
                <a:hlinkClick r:id="rId3"/>
              </a:rPr>
              <a:t>www.equanima.org</a:t>
            </a:r>
            <a:r>
              <a:rPr lang="es-ES_tradnl" dirty="0" smtClean="0">
                <a:solidFill>
                  <a:schemeClr val="tx2"/>
                </a:solidFill>
              </a:rPr>
              <a:t>, en Facebook, </a:t>
            </a:r>
            <a:r>
              <a:rPr lang="es-ES_tradnl" dirty="0" err="1" smtClean="0">
                <a:solidFill>
                  <a:schemeClr val="tx2"/>
                </a:solidFill>
              </a:rPr>
              <a:t>Twitter</a:t>
            </a:r>
            <a:r>
              <a:rPr lang="es-ES_tradnl" dirty="0" smtClean="0">
                <a:solidFill>
                  <a:schemeClr val="tx2"/>
                </a:solidFill>
              </a:rPr>
              <a:t> o en @</a:t>
            </a:r>
            <a:r>
              <a:rPr lang="es-ES_tradnl" dirty="0" err="1" smtClean="0">
                <a:solidFill>
                  <a:schemeClr val="tx2"/>
                </a:solidFill>
              </a:rPr>
              <a:t>equanima.org</a:t>
            </a:r>
            <a:endParaRPr lang="es-ES_tradnl" dirty="0">
              <a:solidFill>
                <a:schemeClr val="tx2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571472" y="4214818"/>
            <a:ext cx="2000264" cy="2357454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4 Elipse"/>
          <p:cNvSpPr/>
          <p:nvPr/>
        </p:nvSpPr>
        <p:spPr>
          <a:xfrm>
            <a:off x="2928926" y="4286256"/>
            <a:ext cx="2000264" cy="2357454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5 Elipse"/>
          <p:cNvSpPr/>
          <p:nvPr/>
        </p:nvSpPr>
        <p:spPr>
          <a:xfrm>
            <a:off x="5429256" y="4286256"/>
            <a:ext cx="2000264" cy="2357454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6 CuadroTexto"/>
          <p:cNvSpPr txBox="1"/>
          <p:nvPr/>
        </p:nvSpPr>
        <p:spPr>
          <a:xfrm>
            <a:off x="785786" y="485776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latin typeface="Century Gothic" pitchFamily="34" charset="0"/>
              </a:rPr>
              <a:t>www</a:t>
            </a:r>
            <a:r>
              <a:rPr lang="es-ES_tradnl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es-ES_tradnl" dirty="0" smtClean="0">
                <a:solidFill>
                  <a:schemeClr val="bg1"/>
                </a:solidFill>
                <a:latin typeface="Century Gothic" pitchFamily="34" charset="0"/>
              </a:rPr>
              <a:t>equanima.</a:t>
            </a:r>
          </a:p>
          <a:p>
            <a:r>
              <a:rPr lang="es-ES_tradnl" dirty="0" err="1" smtClean="0">
                <a:solidFill>
                  <a:schemeClr val="bg1"/>
                </a:solidFill>
                <a:latin typeface="Century Gothic" pitchFamily="34" charset="0"/>
              </a:rPr>
              <a:t>org</a:t>
            </a:r>
            <a:r>
              <a:rPr lang="es-ES_tradnl" dirty="0" smtClean="0"/>
              <a:t>	</a:t>
            </a:r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3143240" y="507207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Century Gothic" pitchFamily="34" charset="0"/>
              </a:rPr>
              <a:t>Facebook y </a:t>
            </a:r>
            <a:r>
              <a:rPr lang="es-ES_tradnl" dirty="0" err="1" smtClean="0">
                <a:solidFill>
                  <a:schemeClr val="bg1"/>
                </a:solidFill>
                <a:latin typeface="Century Gothic" pitchFamily="34" charset="0"/>
              </a:rPr>
              <a:t>twitter</a:t>
            </a:r>
            <a:endParaRPr lang="es-ES_tradn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15008" y="507207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Century Gothic" pitchFamily="34" charset="0"/>
              </a:rPr>
              <a:t>@</a:t>
            </a:r>
            <a:r>
              <a:rPr lang="es-ES_tradnl" dirty="0" err="1" smtClean="0">
                <a:solidFill>
                  <a:schemeClr val="bg1"/>
                </a:solidFill>
                <a:latin typeface="Century Gothic" pitchFamily="34" charset="0"/>
              </a:rPr>
              <a:t>equanima.org</a:t>
            </a:r>
            <a:endParaRPr lang="es-ES_tradnl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nosotros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Un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equipo interdisciplinar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con un objetivo común: llevar la filosofía a la sociedad a través de la investigación, la comunicación  y la formación.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4" name="Picture 5" descr="foto%20AGa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357562"/>
            <a:ext cx="1152526" cy="1928826"/>
          </a:xfrm>
          <a:prstGeom prst="rect">
            <a:avLst/>
          </a:prstGeom>
          <a:noFill/>
        </p:spPr>
      </p:pic>
      <p:pic>
        <p:nvPicPr>
          <p:cNvPr id="5" name="Picture 4" descr="canqui_pro_00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357562"/>
            <a:ext cx="1233488" cy="1928826"/>
          </a:xfrm>
          <a:prstGeom prst="rect">
            <a:avLst/>
          </a:prstGeom>
          <a:noFill/>
        </p:spPr>
      </p:pic>
      <p:pic>
        <p:nvPicPr>
          <p:cNvPr id="6" name="Picture 6" descr="eduar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357562"/>
            <a:ext cx="1152525" cy="194151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357562"/>
            <a:ext cx="11430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857224" y="5500702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Century Gothic" pitchFamily="34" charset="0"/>
              </a:rPr>
              <a:t>Ada Galán     Mª Ángeles Quesada     Eduardo Román     Cayetana Martínez</a:t>
            </a:r>
            <a:endParaRPr lang="es-ES_tradnl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Nuestro objetivo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6172" cy="4873752"/>
          </a:xfrm>
        </p:spPr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 </a:t>
            </a: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Desarrollar y utilizar la </a:t>
            </a:r>
            <a:r>
              <a:rPr lang="es-ES_tradnl" b="1" dirty="0" smtClean="0">
                <a:solidFill>
                  <a:schemeClr val="tx2"/>
                </a:solidFill>
              </a:rPr>
              <a:t>capacidad innovadora </a:t>
            </a:r>
            <a:r>
              <a:rPr lang="es-ES_tradnl" dirty="0" smtClean="0">
                <a:solidFill>
                  <a:schemeClr val="tx2"/>
                </a:solidFill>
              </a:rPr>
              <a:t>que tiene </a:t>
            </a:r>
            <a:r>
              <a:rPr lang="es-ES_tradnl" b="1" dirty="0" smtClean="0">
                <a:solidFill>
                  <a:schemeClr val="tx2"/>
                </a:solidFill>
              </a:rPr>
              <a:t>la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b="1" dirty="0" smtClean="0">
                <a:solidFill>
                  <a:schemeClr val="tx2"/>
                </a:solidFill>
              </a:rPr>
              <a:t>filosofía</a:t>
            </a:r>
            <a:r>
              <a:rPr lang="es-ES_tradnl" dirty="0" smtClean="0">
                <a:solidFill>
                  <a:schemeClr val="tx2"/>
                </a:solidFill>
              </a:rPr>
              <a:t>, e </a:t>
            </a:r>
            <a:r>
              <a:rPr lang="es-ES_tradnl" dirty="0" smtClean="0">
                <a:solidFill>
                  <a:schemeClr val="tx2"/>
                </a:solidFill>
              </a:rPr>
              <a:t>introducirla </a:t>
            </a:r>
            <a:r>
              <a:rPr lang="es-ES_tradnl" dirty="0" smtClean="0">
                <a:solidFill>
                  <a:schemeClr val="tx2"/>
                </a:solidFill>
              </a:rPr>
              <a:t>en las empresas, la sociedad y las organizaciones. </a:t>
            </a:r>
            <a:endParaRPr lang="es-ES_tradnl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c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85728"/>
            <a:ext cx="4000528" cy="2643206"/>
          </a:xfrm>
          <a:prstGeom prst="rect">
            <a:avLst/>
          </a:prstGeom>
        </p:spPr>
      </p:pic>
      <p:pic>
        <p:nvPicPr>
          <p:cNvPr id="5" name="4 Imagen" descr="empres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143248"/>
            <a:ext cx="3455001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innova la filosofía?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1800" dirty="0" smtClean="0">
              <a:latin typeface="Albertus Extra Bold" pitchFamily="34" charset="0"/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  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El denominador común de la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innovación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son las buenas preguntas</a:t>
            </a:r>
            <a:endParaRPr lang="es-E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500430" y="278605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39552" y="37890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  La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filosofía consiste en hacer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buenas preguntas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500430" y="442913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71472" y="54292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 La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filosofía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está a la base de los procesos de innovación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939784"/>
          </a:xfrm>
        </p:spPr>
        <p:txBody>
          <a:bodyPr>
            <a:normAutofit/>
          </a:bodyPr>
          <a:lstStyle/>
          <a:p>
            <a:r>
              <a:rPr lang="es-ES_tradnl" dirty="0" smtClean="0"/>
              <a:t>LÍNEAS DE ACCIÓN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00034" y="1428736"/>
          <a:ext cx="864396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-2" y="-1045874"/>
            <a:ext cx="285721" cy="45719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625966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</a:t>
            </a: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En la creación de una </a:t>
            </a:r>
            <a:r>
              <a:rPr lang="es-ES_tradnl" b="1" dirty="0" smtClean="0">
                <a:solidFill>
                  <a:schemeClr val="tx2"/>
                </a:solidFill>
              </a:rPr>
              <a:t>metodología innovadora </a:t>
            </a:r>
            <a:r>
              <a:rPr lang="es-ES_tradnl" dirty="0" smtClean="0">
                <a:solidFill>
                  <a:schemeClr val="tx2"/>
                </a:solidFill>
              </a:rPr>
              <a:t>para la filosofía.</a:t>
            </a:r>
          </a:p>
          <a:p>
            <a:pPr>
              <a:buNone/>
            </a:pP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  En hacer </a:t>
            </a:r>
            <a:r>
              <a:rPr lang="es-ES_tradnl" b="1" dirty="0" smtClean="0">
                <a:solidFill>
                  <a:schemeClr val="tx2"/>
                </a:solidFill>
              </a:rPr>
              <a:t>abiertos</a:t>
            </a:r>
            <a:r>
              <a:rPr lang="es-ES_tradnl" dirty="0" smtClean="0">
                <a:solidFill>
                  <a:schemeClr val="tx2"/>
                </a:solidFill>
              </a:rPr>
              <a:t> y con vocación pública los contenidos, soportes, medios de difusión y  sistemas de </a:t>
            </a:r>
            <a:r>
              <a:rPr lang="es-ES_tradnl" b="1" dirty="0" smtClean="0">
                <a:solidFill>
                  <a:schemeClr val="tx2"/>
                </a:solidFill>
              </a:rPr>
              <a:t>enseñanza de la filosofía</a:t>
            </a:r>
            <a:r>
              <a:rPr lang="es-ES_tradnl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   En </a:t>
            </a:r>
            <a:r>
              <a:rPr lang="es-ES_tradnl" b="1" dirty="0" smtClean="0">
                <a:solidFill>
                  <a:schemeClr val="tx2"/>
                </a:solidFill>
              </a:rPr>
              <a:t>provocar la interacción </a:t>
            </a:r>
            <a:r>
              <a:rPr lang="es-ES_tradnl" dirty="0" smtClean="0">
                <a:solidFill>
                  <a:schemeClr val="tx2"/>
                </a:solidFill>
              </a:rPr>
              <a:t>con la sociedad y las empresas, ofreciendo estructuras y propuestas con valor real e inteligible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6" name="Elipse 4"/>
          <p:cNvSpPr/>
          <p:nvPr/>
        </p:nvSpPr>
        <p:spPr>
          <a:xfrm>
            <a:off x="3825341" y="2572003"/>
            <a:ext cx="1493318" cy="1713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8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71472" y="214290"/>
            <a:ext cx="2000264" cy="2357454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8 CuadroTexto"/>
          <p:cNvSpPr txBox="1"/>
          <p:nvPr/>
        </p:nvSpPr>
        <p:spPr>
          <a:xfrm>
            <a:off x="642910" y="100010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Century Gothic" pitchFamily="34" charset="0"/>
              </a:rPr>
              <a:t>          </a:t>
            </a:r>
            <a:r>
              <a:rPr lang="es-ES_tradnl" sz="1600" dirty="0" smtClean="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  <a:endParaRPr lang="es-ES_tradnl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14404"/>
            <a:ext cx="3471858" cy="142876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	</a:t>
            </a: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Poner </a:t>
            </a:r>
            <a:r>
              <a:rPr lang="es-ES_tradnl" dirty="0" smtClean="0">
                <a:solidFill>
                  <a:schemeClr val="tx2"/>
                </a:solidFill>
              </a:rPr>
              <a:t>en </a:t>
            </a:r>
            <a:r>
              <a:rPr lang="es-ES_tradnl" b="1" dirty="0" smtClean="0">
                <a:solidFill>
                  <a:schemeClr val="tx2"/>
                </a:solidFill>
              </a:rPr>
              <a:t>valor, divulgar,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b="1" dirty="0" smtClean="0">
                <a:solidFill>
                  <a:schemeClr val="tx2"/>
                </a:solidFill>
              </a:rPr>
              <a:t> c</a:t>
            </a:r>
            <a:r>
              <a:rPr lang="es-ES_tradnl" b="1" dirty="0" smtClean="0">
                <a:solidFill>
                  <a:schemeClr val="tx2"/>
                </a:solidFill>
              </a:rPr>
              <a:t>omunicar </a:t>
            </a:r>
            <a:r>
              <a:rPr lang="es-ES_tradnl" dirty="0" smtClean="0">
                <a:solidFill>
                  <a:schemeClr val="tx2"/>
                </a:solidFill>
              </a:rPr>
              <a:t>el papel de la filosofía</a:t>
            </a: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en la sociedad. </a:t>
            </a: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Por </a:t>
            </a:r>
            <a:r>
              <a:rPr lang="es-ES_tradnl" dirty="0" smtClean="0">
                <a:solidFill>
                  <a:schemeClr val="tx2"/>
                </a:solidFill>
              </a:rPr>
              <a:t>eso desarrollamos encuentros</a:t>
            </a:r>
            <a:r>
              <a:rPr lang="es-ES_tradnl" dirty="0" smtClean="0">
                <a:solidFill>
                  <a:schemeClr val="tx2"/>
                </a:solidFill>
              </a:rPr>
              <a:t>,</a:t>
            </a: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cafés filosóficos, ponencias, </a:t>
            </a: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documentales y talleres </a:t>
            </a: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en </a:t>
            </a:r>
            <a:r>
              <a:rPr lang="es-ES_tradnl" dirty="0" smtClean="0">
                <a:solidFill>
                  <a:schemeClr val="tx2"/>
                </a:solidFill>
              </a:rPr>
              <a:t>todos los espacios </a:t>
            </a: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y </a:t>
            </a:r>
            <a:r>
              <a:rPr lang="es-ES_tradnl" dirty="0" smtClean="0">
                <a:solidFill>
                  <a:schemeClr val="tx2"/>
                </a:solidFill>
              </a:rPr>
              <a:t>con distintos agentes.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grpSp>
        <p:nvGrpSpPr>
          <p:cNvPr id="4" name="3 Grupo"/>
          <p:cNvGrpSpPr/>
          <p:nvPr/>
        </p:nvGrpSpPr>
        <p:grpSpPr>
          <a:xfrm>
            <a:off x="2000232" y="285728"/>
            <a:ext cx="2073708" cy="2456475"/>
            <a:chOff x="6000796" y="1285873"/>
            <a:chExt cx="2073708" cy="2456475"/>
          </a:xfrm>
        </p:grpSpPr>
        <p:sp>
          <p:nvSpPr>
            <p:cNvPr id="5" name="4 Elipse"/>
            <p:cNvSpPr/>
            <p:nvPr/>
          </p:nvSpPr>
          <p:spPr>
            <a:xfrm>
              <a:off x="6000796" y="1285873"/>
              <a:ext cx="2073708" cy="245647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6304484" y="1645615"/>
              <a:ext cx="1466332" cy="1736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800" kern="1200" dirty="0" smtClean="0">
                  <a:solidFill>
                    <a:schemeClr val="bg1"/>
                  </a:solidFill>
                  <a:latin typeface="Century Gothic" pitchFamily="34" charset="0"/>
                </a:rPr>
                <a:t>VISIBILIDAD</a:t>
              </a:r>
              <a:endParaRPr lang="es-ES_tradnl" sz="1800" kern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31432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480" y="-500090"/>
            <a:ext cx="714380" cy="500090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 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b="1" dirty="0" smtClean="0"/>
              <a:t> </a:t>
            </a:r>
            <a:r>
              <a:rPr lang="es-ES_tradnl" b="1" dirty="0" smtClean="0">
                <a:solidFill>
                  <a:schemeClr val="tx2"/>
                </a:solidFill>
              </a:rPr>
              <a:t>Consultoría y formación para las empresas y las organizaciones: </a:t>
            </a:r>
          </a:p>
          <a:p>
            <a:pPr>
              <a:buNone/>
            </a:pP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   Cafés filosóficos y empresariales, acompañamiento filosófico, talleres para equipos, asesoramiento filosófico personal y empresarial, filosofía para niños, diálogos filosóficos, seminarios, ciclos…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grpSp>
        <p:nvGrpSpPr>
          <p:cNvPr id="10" name="9 Grupo"/>
          <p:cNvGrpSpPr/>
          <p:nvPr/>
        </p:nvGrpSpPr>
        <p:grpSpPr>
          <a:xfrm>
            <a:off x="4357686" y="214290"/>
            <a:ext cx="2073708" cy="2456475"/>
            <a:chOff x="6000796" y="1285873"/>
            <a:chExt cx="2073708" cy="2456475"/>
          </a:xfrm>
          <a:solidFill>
            <a:srgbClr val="FFC000"/>
          </a:solidFill>
        </p:grpSpPr>
        <p:sp>
          <p:nvSpPr>
            <p:cNvPr id="11" name="10 Elipse"/>
            <p:cNvSpPr/>
            <p:nvPr/>
          </p:nvSpPr>
          <p:spPr>
            <a:xfrm>
              <a:off x="6000796" y="1285873"/>
              <a:ext cx="2073708" cy="2456475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6304484" y="1645615"/>
              <a:ext cx="1466332" cy="17369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800" kern="1200" dirty="0" smtClean="0">
                  <a:solidFill>
                    <a:schemeClr val="bg1"/>
                  </a:solidFill>
                  <a:latin typeface="Century Gothic" pitchFamily="34" charset="0"/>
                </a:rPr>
                <a:t>CONSUL-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800" kern="1200" dirty="0" smtClean="0">
                  <a:solidFill>
                    <a:schemeClr val="bg1"/>
                  </a:solidFill>
                  <a:latin typeface="Century Gothic" pitchFamily="34" charset="0"/>
                </a:rPr>
                <a:t>TORÍA</a:t>
              </a:r>
              <a:endParaRPr lang="es-ES_tradnl" sz="1800" kern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85842"/>
            <a:ext cx="1400156" cy="285752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	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Creamos </a:t>
            </a:r>
            <a:r>
              <a:rPr lang="es-ES_tradnl" b="1" dirty="0" smtClean="0">
                <a:solidFill>
                  <a:schemeClr val="tx2"/>
                </a:solidFill>
              </a:rPr>
              <a:t>pasarelas formativas </a:t>
            </a:r>
            <a:r>
              <a:rPr lang="es-ES_tradnl" dirty="0" smtClean="0">
                <a:solidFill>
                  <a:schemeClr val="tx2"/>
                </a:solidFill>
              </a:rPr>
              <a:t>que permitan a los filósofos formarse en una metodología que los </a:t>
            </a:r>
            <a:r>
              <a:rPr lang="es-ES_tradnl" b="1" dirty="0" smtClean="0">
                <a:solidFill>
                  <a:schemeClr val="tx2"/>
                </a:solidFill>
              </a:rPr>
              <a:t>conecte</a:t>
            </a:r>
            <a:r>
              <a:rPr lang="es-ES_tradnl" dirty="0" smtClean="0">
                <a:solidFill>
                  <a:schemeClr val="tx2"/>
                </a:solidFill>
              </a:rPr>
              <a:t> a las empresas y la sociedad. </a:t>
            </a:r>
          </a:p>
          <a:p>
            <a:pPr>
              <a:buNone/>
            </a:pPr>
            <a:endParaRPr lang="es-ES_trad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2"/>
                </a:solidFill>
              </a:rPr>
              <a:t>Ofrecemos una </a:t>
            </a:r>
            <a:r>
              <a:rPr lang="es-ES_tradnl" b="1" dirty="0" smtClean="0">
                <a:solidFill>
                  <a:schemeClr val="tx2"/>
                </a:solidFill>
              </a:rPr>
              <a:t>salida profesional </a:t>
            </a:r>
            <a:r>
              <a:rPr lang="es-ES_tradnl" dirty="0" smtClean="0">
                <a:solidFill>
                  <a:schemeClr val="tx2"/>
                </a:solidFill>
              </a:rPr>
              <a:t>a este sector, movilizando su talento e introduciéndolo en las distintas actividades sociales y económicas</a:t>
            </a:r>
            <a:r>
              <a:rPr lang="es-ES_tradnl" dirty="0" smtClean="0"/>
              <a:t>. </a:t>
            </a:r>
          </a:p>
          <a:p>
            <a:pPr>
              <a:buNone/>
            </a:pPr>
            <a:endParaRPr lang="es-ES_tradnl" dirty="0"/>
          </a:p>
        </p:txBody>
      </p:sp>
      <p:grpSp>
        <p:nvGrpSpPr>
          <p:cNvPr id="4" name="3 Grupo"/>
          <p:cNvGrpSpPr/>
          <p:nvPr/>
        </p:nvGrpSpPr>
        <p:grpSpPr>
          <a:xfrm>
            <a:off x="6357950" y="285728"/>
            <a:ext cx="2142989" cy="2404356"/>
            <a:chOff x="4071966" y="1357322"/>
            <a:chExt cx="2142989" cy="2404356"/>
          </a:xfrm>
          <a:solidFill>
            <a:srgbClr val="92D050"/>
          </a:solidFill>
        </p:grpSpPr>
        <p:sp>
          <p:nvSpPr>
            <p:cNvPr id="5" name="4 Elipse"/>
            <p:cNvSpPr/>
            <p:nvPr/>
          </p:nvSpPr>
          <p:spPr>
            <a:xfrm>
              <a:off x="4071966" y="1357322"/>
              <a:ext cx="2142989" cy="240435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4385800" y="1709432"/>
              <a:ext cx="1515321" cy="17001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800" kern="1200" dirty="0" smtClean="0">
                  <a:solidFill>
                    <a:schemeClr val="bg1"/>
                  </a:solidFill>
                  <a:latin typeface="Century Gothic" pitchFamily="34" charset="0"/>
                </a:rPr>
                <a:t>FORMACIÓN</a:t>
              </a:r>
              <a:endParaRPr lang="es-ES_tradnl" sz="1800" kern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278</Words>
  <Application>Microsoft Office PowerPoint</Application>
  <PresentationFormat>Presentación en pantalla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EQUÁNIMA</vt:lpstr>
      <vt:lpstr>nosotros</vt:lpstr>
      <vt:lpstr>Nuestro objetivo</vt:lpstr>
      <vt:lpstr>¿Cómo innova la filosofía?</vt:lpstr>
      <vt:lpstr>LÍNEAS DE ACCIÓN</vt:lpstr>
      <vt:lpstr>Diapositiva 6</vt:lpstr>
      <vt:lpstr>Diapositiva 7</vt:lpstr>
      <vt:lpstr>Diapositiva 8</vt:lpstr>
      <vt:lpstr>Diapositiva 9</vt:lpstr>
      <vt:lpstr>¿te gusta la idea?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EQUÁNIMA</dc:title>
  <dc:creator>cayetana</dc:creator>
  <cp:lastModifiedBy>cayetana</cp:lastModifiedBy>
  <cp:revision>7</cp:revision>
  <dcterms:created xsi:type="dcterms:W3CDTF">2012-01-01T13:23:14Z</dcterms:created>
  <dcterms:modified xsi:type="dcterms:W3CDTF">2012-01-04T15:58:03Z</dcterms:modified>
</cp:coreProperties>
</file>